
<file path=[Content_Types].xml><?xml version="1.0" encoding="utf-8"?>
<Types xmlns="http://schemas.openxmlformats.org/package/2006/content-types">
  <Default Extension="mp3" ContentType="audio/mpeg"/>
  <Default Extension="png" ContentType="image/pn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70" r:id="rId3"/>
    <p:sldId id="266" r:id="rId4"/>
    <p:sldId id="271" r:id="rId5"/>
    <p:sldId id="264" r:id="rId6"/>
    <p:sldId id="272" r:id="rId7"/>
    <p:sldId id="267" r:id="rId8"/>
    <p:sldId id="268" r:id="rId9"/>
    <p:sldId id="273" r:id="rId10"/>
    <p:sldId id="275" r:id="rId11"/>
    <p:sldId id="27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74C69"/>
    <a:srgbClr val="FF3399"/>
    <a:srgbClr val="FF99CC"/>
    <a:srgbClr val="EAB4BE"/>
    <a:srgbClr val="7274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C3840A-2CFA-4368-A0AB-66162D2CDD64}" type="datetimeFigureOut">
              <a:rPr lang="en-US" smtClean="0"/>
              <a:t>03/04/20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EC90A-35B4-45FE-BDCE-C20E4A1E9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25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vi-VN" alt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82ABF48C-33E5-4BD1-835E-FBFAFDBD3532}" type="slidenum">
              <a:rPr lang="en-US" altLang="en-US" sz="1200" b="0">
                <a:latin typeface="Times New Roman" panose="02020603050405020304" pitchFamily="18" charset="0"/>
              </a:rPr>
              <a:pPr/>
              <a:t>1</a:t>
            </a:fld>
            <a:endParaRPr lang="en-US" altLang="en-US" sz="1200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793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EC90A-35B4-45FE-BDCE-C20E4A1E91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023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EC90A-35B4-45FE-BDCE-C20E4A1E91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67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EC90A-35B4-45FE-BDCE-C20E4A1E917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29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EC90A-35B4-45FE-BDCE-C20E4A1E917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24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EC90A-35B4-45FE-BDCE-C20E4A1E917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372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EC90A-35B4-45FE-BDCE-C20E4A1E917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138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58EA3-C525-4FF9-A4E0-D112A785A0B6}" type="datetime1">
              <a:rPr lang="en-US" smtClean="0"/>
              <a:t>03/04/20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Giáo viên: Đinh Duy Minh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6C58-7F85-43AB-95F4-F290A52A9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6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873">
        <p:random/>
      </p:transition>
    </mc:Choice>
    <mc:Fallback xmlns="">
      <p:transition spd="slow" advTm="30873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ACDF1-BB24-4557-AC3A-70963331745F}" type="datetime1">
              <a:rPr lang="en-US" smtClean="0"/>
              <a:t>03/04/20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Giáo viên: Đinh Duy Minh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6C58-7F85-43AB-95F4-F290A52A9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1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873">
        <p:random/>
      </p:transition>
    </mc:Choice>
    <mc:Fallback xmlns="">
      <p:transition spd="slow" advTm="30873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9D1A0-E2A8-4843-BA30-2B79632A62BE}" type="datetime1">
              <a:rPr lang="en-US" smtClean="0"/>
              <a:t>03/04/20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Giáo viên: Đinh Duy Minh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6C58-7F85-43AB-95F4-F290A52A9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873">
        <p:random/>
      </p:transition>
    </mc:Choice>
    <mc:Fallback xmlns="">
      <p:transition spd="slow" advTm="30873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3F20A-6B78-42B0-BFEC-8AF562B19AC2}" type="datetime1">
              <a:rPr lang="en-US" smtClean="0"/>
              <a:t>03/04/20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Giáo viên: Đinh Duy Minh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6C58-7F85-43AB-95F4-F290A52A9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27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873">
        <p:random/>
      </p:transition>
    </mc:Choice>
    <mc:Fallback xmlns="">
      <p:transition spd="slow" advTm="30873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7CEB-D63F-42A6-A892-7C648D08A04E}" type="datetime1">
              <a:rPr lang="en-US" smtClean="0"/>
              <a:t>03/04/20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Giáo viên: Đinh Duy Minh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6C58-7F85-43AB-95F4-F290A52A9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77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873">
        <p:random/>
      </p:transition>
    </mc:Choice>
    <mc:Fallback xmlns="">
      <p:transition spd="slow" advTm="30873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0801-2628-456B-8118-29F76F58FDF9}" type="datetime1">
              <a:rPr lang="en-US" smtClean="0"/>
              <a:t>03/04/20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Giáo viên: Đinh Duy Minh Anh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6C58-7F85-43AB-95F4-F290A52A9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4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873">
        <p:random/>
      </p:transition>
    </mc:Choice>
    <mc:Fallback xmlns="">
      <p:transition spd="slow" advTm="30873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C2C8-C107-4938-A712-BDC9B50C5864}" type="datetime1">
              <a:rPr lang="en-US" smtClean="0"/>
              <a:t>03/04/20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Giáo viên: Đinh Duy Minh Anh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6C58-7F85-43AB-95F4-F290A52A9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9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873">
        <p:random/>
      </p:transition>
    </mc:Choice>
    <mc:Fallback xmlns="">
      <p:transition spd="slow" advTm="30873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D0B72-2B38-456E-9816-F7DE3385C946}" type="datetime1">
              <a:rPr lang="en-US" smtClean="0"/>
              <a:t>03/04/20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Giáo viên: Đinh Duy Minh Anh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6C58-7F85-43AB-95F4-F290A52A9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2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873">
        <p:random/>
      </p:transition>
    </mc:Choice>
    <mc:Fallback xmlns="">
      <p:transition spd="slow" advTm="30873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140FB-D221-4D5F-B1BC-33D62422D623}" type="datetime1">
              <a:rPr lang="en-US" smtClean="0"/>
              <a:t>03/04/20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Giáo viên: Đinh Duy Minh Anh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6C58-7F85-43AB-95F4-F290A52A9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2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873">
        <p:random/>
      </p:transition>
    </mc:Choice>
    <mc:Fallback xmlns="">
      <p:transition spd="slow" advTm="30873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A5B9-10C6-406A-9673-6DD3F8B8CD4B}" type="datetime1">
              <a:rPr lang="en-US" smtClean="0"/>
              <a:t>03/04/20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Giáo viên: Đinh Duy Minh Anh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6C58-7F85-43AB-95F4-F290A52A9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3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873">
        <p:random/>
      </p:transition>
    </mc:Choice>
    <mc:Fallback xmlns="">
      <p:transition spd="slow" advTm="30873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FDF5B-6CF9-4FF6-8ED7-30AA99DDAA52}" type="datetime1">
              <a:rPr lang="en-US" smtClean="0"/>
              <a:t>03/04/20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Giáo viên: Đinh Duy Minh Anh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6C58-7F85-43AB-95F4-F290A52A9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3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873">
        <p:random/>
      </p:transition>
    </mc:Choice>
    <mc:Fallback xmlns="">
      <p:transition spd="slow" advTm="30873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31DD7-03A9-4ED0-A6F7-B952679A9668}" type="datetime1">
              <a:rPr lang="en-US" smtClean="0"/>
              <a:t>03/04/20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Giáo viên: Đinh Duy Minh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E6C58-7F85-43AB-95F4-F290A52A9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58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30873">
        <p:random/>
      </p:transition>
    </mc:Choice>
    <mc:Fallback xmlns="">
      <p:transition spd="slow" advTm="30873">
        <p:random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microsoft.com/office/2007/relationships/media" Target="../media/media1.mp3"/><Relationship Id="rId7" Type="http://schemas.openxmlformats.org/officeDocument/2006/relationships/notesSlide" Target="../notesSlides/notesSlide1.xml"/><Relationship Id="rId2" Type="http://schemas.openxmlformats.org/officeDocument/2006/relationships/audio" Target="NULL" TargetMode="Externa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2.wma"/><Relationship Id="rId4" Type="http://schemas.microsoft.com/office/2007/relationships/media" Target="../media/media2.wma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media11.wma"/><Relationship Id="rId7" Type="http://schemas.openxmlformats.org/officeDocument/2006/relationships/image" Target="../media/image19.png"/><Relationship Id="rId2" Type="http://schemas.microsoft.com/office/2007/relationships/media" Target="../media/media11.wma"/><Relationship Id="rId1" Type="http://schemas.openxmlformats.org/officeDocument/2006/relationships/tags" Target="../tags/tag9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6" Type="http://schemas.openxmlformats.org/officeDocument/2006/relationships/image" Target="../media/image12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3.wma"/><Relationship Id="rId7" Type="http://schemas.openxmlformats.org/officeDocument/2006/relationships/image" Target="../media/image4.png"/><Relationship Id="rId2" Type="http://schemas.microsoft.com/office/2007/relationships/media" Target="../media/media3.wma"/><Relationship Id="rId1" Type="http://schemas.openxmlformats.org/officeDocument/2006/relationships/tags" Target="../tags/tag2.xml"/><Relationship Id="rId6" Type="http://schemas.openxmlformats.org/officeDocument/2006/relationships/image" Target="../media/image3.jpg"/><Relationship Id="rId11" Type="http://schemas.openxmlformats.org/officeDocument/2006/relationships/image" Target="../media/image2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4.wma"/><Relationship Id="rId7" Type="http://schemas.openxmlformats.org/officeDocument/2006/relationships/image" Target="../media/image39.png"/><Relationship Id="rId2" Type="http://schemas.microsoft.com/office/2007/relationships/media" Target="../media/media4.wma"/><Relationship Id="rId1" Type="http://schemas.openxmlformats.org/officeDocument/2006/relationships/tags" Target="../tags/tag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audio" Target="../media/media5.wma"/><Relationship Id="rId7" Type="http://schemas.openxmlformats.org/officeDocument/2006/relationships/image" Target="../media/image42.png"/><Relationship Id="rId2" Type="http://schemas.microsoft.com/office/2007/relationships/media" Target="../media/media5.wma"/><Relationship Id="rId1" Type="http://schemas.openxmlformats.org/officeDocument/2006/relationships/tags" Target="../tags/tag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media6.wma"/><Relationship Id="rId7" Type="http://schemas.openxmlformats.org/officeDocument/2006/relationships/image" Target="../media/image9.png"/><Relationship Id="rId2" Type="http://schemas.microsoft.com/office/2007/relationships/media" Target="../media/media6.wma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12.png"/><Relationship Id="rId5" Type="http://schemas.openxmlformats.org/officeDocument/2006/relationships/image" Target="../media/image48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audio" Target="../media/media8.wma"/><Relationship Id="rId7" Type="http://schemas.openxmlformats.org/officeDocument/2006/relationships/image" Target="../media/image80.png"/><Relationship Id="rId2" Type="http://schemas.microsoft.com/office/2007/relationships/media" Target="../media/media8.wma"/><Relationship Id="rId1" Type="http://schemas.openxmlformats.org/officeDocument/2006/relationships/tags" Target="../tags/tag6.xml"/><Relationship Id="rId6" Type="http://schemas.openxmlformats.org/officeDocument/2006/relationships/image" Target="../media/image70.png"/><Relationship Id="rId5" Type="http://schemas.openxmlformats.org/officeDocument/2006/relationships/image" Target="../media/image60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audio" Target="../media/media9.wma"/><Relationship Id="rId7" Type="http://schemas.openxmlformats.org/officeDocument/2006/relationships/image" Target="../media/image110.png"/><Relationship Id="rId2" Type="http://schemas.microsoft.com/office/2007/relationships/media" Target="../media/media9.wma"/><Relationship Id="rId1" Type="http://schemas.openxmlformats.org/officeDocument/2006/relationships/tags" Target="../tags/tag7.xml"/><Relationship Id="rId6" Type="http://schemas.openxmlformats.org/officeDocument/2006/relationships/image" Target="../media/image100.png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media10.wma"/><Relationship Id="rId7" Type="http://schemas.openxmlformats.org/officeDocument/2006/relationships/image" Target="../media/image16.png"/><Relationship Id="rId2" Type="http://schemas.microsoft.com/office/2007/relationships/media" Target="../media/media10.wma"/><Relationship Id="rId1" Type="http://schemas.openxmlformats.org/officeDocument/2006/relationships/tags" Target="../tags/tag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-866775" y="1452512"/>
            <a:ext cx="800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vi-VN" altLang="en-US" sz="20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31603" y="2510135"/>
            <a:ext cx="556652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TOÁN 4</a:t>
            </a:r>
            <a:endParaRPr lang="en-US" sz="115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59850"/>
            <a:ext cx="9143999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2800" b="1" dirty="0">
                <a:ln/>
                <a:solidFill>
                  <a:srgbClr val="FFFF00"/>
                </a:solidFill>
              </a:rPr>
              <a:t>UỶ BAN NHÂN DÂN </a:t>
            </a:r>
            <a:r>
              <a:rPr lang="vi-VN" sz="2800" b="1" dirty="0" smtClean="0">
                <a:ln/>
                <a:solidFill>
                  <a:srgbClr val="FFFF00"/>
                </a:solidFill>
              </a:rPr>
              <a:t>QUẬN 12</a:t>
            </a:r>
          </a:p>
          <a:p>
            <a:pPr algn="ctr"/>
            <a:r>
              <a:rPr lang="vi-VN" sz="2800" b="1" dirty="0">
                <a:ln/>
                <a:solidFill>
                  <a:srgbClr val="FFFF00"/>
                </a:solidFill>
              </a:rPr>
              <a:t>TRƯỜNG TIỂU </a:t>
            </a:r>
            <a:r>
              <a:rPr lang="vi-VN" sz="2800" b="1" dirty="0" smtClean="0">
                <a:ln/>
                <a:solidFill>
                  <a:srgbClr val="FFFF00"/>
                </a:solidFill>
              </a:rPr>
              <a:t>HỌC</a:t>
            </a:r>
          </a:p>
          <a:p>
            <a:pPr algn="ctr"/>
            <a:r>
              <a:rPr lang="vi-VN" sz="2800" b="1" dirty="0" smtClean="0">
                <a:ln/>
                <a:solidFill>
                  <a:srgbClr val="FFFF00"/>
                </a:solidFill>
              </a:rPr>
              <a:t>NGUYỄN DU</a:t>
            </a:r>
            <a:endParaRPr lang="en-US" sz="2800" b="1" cap="none" spc="0" dirty="0">
              <a:ln/>
              <a:solidFill>
                <a:srgbClr val="FFFF00"/>
              </a:solidFill>
              <a:effectLst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Giáo viên: Đinh Duy Minh Anh</a:t>
            </a:r>
            <a:endParaRPr lang="en-US"/>
          </a:p>
        </p:txBody>
      </p:sp>
      <p:pic>
        <p:nvPicPr>
          <p:cNvPr id="4" name="Ballade Pour Adelin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118606.6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609600" y="2227907"/>
            <a:ext cx="609600" cy="609600"/>
          </a:xfrm>
          <a:prstGeom prst="rect">
            <a:avLst/>
          </a:prstGeom>
        </p:spPr>
      </p:pic>
      <p:pic>
        <p:nvPicPr>
          <p:cNvPr id="18" name="Audio 17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813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6828">
        <p:random/>
      </p:transition>
    </mc:Choice>
    <mc:Fallback xmlns="">
      <p:transition spd="slow" advTm="26828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83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5152">
                <p:cTn id="1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0247" grpId="0"/>
    </p:bldLst>
  </p:timing>
  <p:extLst mod="1">
    <p:ext uri="{E180D4A7-C9FB-4DFB-919C-405C955672EB}">
      <p14:showEvtLst xmlns:p14="http://schemas.microsoft.com/office/powerpoint/2010/main">
        <p14:playEvt time="385" objId="4"/>
        <p14:stopEvt time="26828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 txBox="1">
                <a:spLocks/>
              </p:cNvSpPr>
              <p:nvPr/>
            </p:nvSpPr>
            <p:spPr>
              <a:xfrm>
                <a:off x="668811" y="1435104"/>
                <a:ext cx="3499825" cy="165637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US" altLang="en-US" sz="3600" dirty="0" smtClean="0">
                    <a:solidFill>
                      <a:srgbClr val="C50B7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</a:t>
                </a:r>
                <a:r>
                  <a:rPr lang="en-US" altLang="en-US" sz="3200" dirty="0">
                    <a:solidFill>
                      <a:srgbClr val="6950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0" i="0" smtClean="0">
                        <a:latin typeface="Cambria Math" panose="02040503050406030204" pitchFamily="18" charset="0"/>
                      </a:rPr>
                      <m:t>4 </m:t>
                    </m:r>
                    <m:r>
                      <m:rPr>
                        <m:sty m:val="p"/>
                      </m:rPr>
                      <a:rPr lang="vi-VN" sz="48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vi-VN" sz="4800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vi-VN" sz="4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811" y="1435104"/>
                <a:ext cx="3499825" cy="1656371"/>
              </a:xfrm>
              <a:prstGeom prst="rect">
                <a:avLst/>
              </a:prstGeom>
              <a:blipFill rotWithShape="0">
                <a:blip r:embed="rId6"/>
                <a:stretch>
                  <a:fillRect l="-5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740443" y="3466810"/>
                <a:ext cx="3499825" cy="165637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US" altLang="en-US" sz="3600" dirty="0" smtClean="0">
                    <a:solidFill>
                      <a:srgbClr val="C50B7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</a:t>
                </a:r>
                <a:r>
                  <a:rPr lang="en-US" altLang="en-US" sz="3200" dirty="0">
                    <a:solidFill>
                      <a:srgbClr val="6950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0" i="0" smtClean="0">
                        <a:latin typeface="Cambria Math" panose="02040503050406030204" pitchFamily="18" charset="0"/>
                      </a:rPr>
                      <m:t>3 </m:t>
                    </m:r>
                    <m:r>
                      <m:rPr>
                        <m:sty m:val="p"/>
                      </m:rPr>
                      <a:rPr lang="vi-VN" sz="48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vi-VN" sz="4800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4800" b="0" i="0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endParaRPr lang="en-US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443" y="3466810"/>
                <a:ext cx="3499825" cy="1656371"/>
              </a:xfrm>
              <a:prstGeom prst="rect">
                <a:avLst/>
              </a:prstGeom>
              <a:blipFill rotWithShape="0">
                <a:blip r:embed="rId7"/>
                <a:stretch>
                  <a:fillRect l="-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Giáo viên: Đinh Duy Minh Anh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31337" y="110633"/>
            <a:ext cx="37609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2/133 (SGK) </a:t>
            </a:r>
            <a:endParaRPr lang="en-US" sz="4000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/>
              <p:cNvSpPr txBox="1">
                <a:spLocks/>
              </p:cNvSpPr>
              <p:nvPr/>
            </p:nvSpPr>
            <p:spPr>
              <a:xfrm>
                <a:off x="4240268" y="1405454"/>
                <a:ext cx="3499825" cy="165637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vi-VN" altLang="en-US" sz="3600" dirty="0" smtClean="0">
                    <a:solidFill>
                      <a:srgbClr val="C50B7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en-US" sz="3600" dirty="0" smtClean="0">
                    <a:solidFill>
                      <a:srgbClr val="C50B7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en-US" sz="3200" dirty="0" smtClean="0">
                    <a:solidFill>
                      <a:srgbClr val="6950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0" i="0" smtClean="0">
                        <a:latin typeface="Cambria Math" panose="02040503050406030204" pitchFamily="18" charset="0"/>
                      </a:rPr>
                      <m:t>1 </m:t>
                    </m:r>
                    <m:r>
                      <m:rPr>
                        <m:sty m:val="p"/>
                      </m:rPr>
                      <a:rPr lang="vi-VN" sz="48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vi-VN" sz="4800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48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0268" y="1405454"/>
                <a:ext cx="3499825" cy="1656371"/>
              </a:xfrm>
              <a:prstGeom prst="rect">
                <a:avLst/>
              </a:prstGeom>
              <a:blipFill rotWithShape="0">
                <a:blip r:embed="rId8"/>
                <a:stretch>
                  <a:fillRect l="-5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/>
              <p:cNvSpPr txBox="1">
                <a:spLocks/>
              </p:cNvSpPr>
              <p:nvPr/>
            </p:nvSpPr>
            <p:spPr>
              <a:xfrm>
                <a:off x="4240268" y="3255210"/>
                <a:ext cx="3499825" cy="165637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vi-VN" altLang="en-US" sz="3600" dirty="0" smtClean="0">
                    <a:solidFill>
                      <a:srgbClr val="C50B7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en-US" sz="3600" dirty="0" smtClean="0">
                    <a:solidFill>
                      <a:srgbClr val="C50B7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en-US" sz="3200" dirty="0" smtClean="0">
                    <a:solidFill>
                      <a:srgbClr val="6950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0" i="0" smtClean="0">
                        <a:latin typeface="Cambria Math" panose="02040503050406030204" pitchFamily="18" charset="0"/>
                      </a:rPr>
                      <m:t>0 </m:t>
                    </m:r>
                    <m:r>
                      <m:rPr>
                        <m:sty m:val="p"/>
                      </m:rPr>
                      <a:rPr lang="vi-VN" sz="48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vi-VN" sz="4800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48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0268" y="3255210"/>
                <a:ext cx="3499825" cy="1656371"/>
              </a:xfrm>
              <a:prstGeom prst="rect">
                <a:avLst/>
              </a:prstGeom>
              <a:blipFill rotWithShape="0">
                <a:blip r:embed="rId9"/>
                <a:stretch>
                  <a:fillRect l="-5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652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8883">
        <p:random/>
      </p:transition>
    </mc:Choice>
    <mc:Fallback xmlns="">
      <p:transition spd="slow" advTm="28883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Giáo viên: Đinh Duy Minh Anh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149902"/>
                <a:ext cx="9144000" cy="143257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600" u="sng" dirty="0" smtClean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3600" u="sng" dirty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u="sng" dirty="0" smtClean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2/134 (SGK)</a:t>
                </a:r>
                <a:r>
                  <a:rPr lang="en-US" sz="3600" dirty="0" smtClean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 chu vi hình chữ </a:t>
                </a:r>
                <a:r>
                  <a:rPr lang="vi-VN" sz="3600" dirty="0" smtClean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 </a:t>
                </a:r>
                <a:r>
                  <a:rPr lang="en-US" sz="3600" dirty="0" err="1" smtClean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600" dirty="0" smtClean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3600" dirty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3600" dirty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36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3600" i="1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vi-VN" sz="3600" dirty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smtClean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3600" dirty="0" smtClean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rộng</a:t>
                </a:r>
                <a:r>
                  <a:rPr lang="en-US" sz="3600" dirty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36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m.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9902"/>
                <a:ext cx="9144000" cy="1432572"/>
              </a:xfrm>
              <a:prstGeom prst="rect">
                <a:avLst/>
              </a:prstGeom>
              <a:blipFill rotWithShape="0">
                <a:blip r:embed="rId5"/>
                <a:stretch>
                  <a:fillRect l="-2000" t="-7234" b="-5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Edupia Kid - Học Tiếng Anh như cách trẻ bản ngữ học tiếng mẹ đẻ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9949"/>
            <a:ext cx="4381500" cy="34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75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2905">
        <p:random/>
      </p:transition>
    </mc:Choice>
    <mc:Fallback xmlns="">
      <p:transition spd="slow" advTm="52905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Giáo viên: Đinh Duy Minh Anh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46854" y="0"/>
            <a:ext cx="33361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Ô</a:t>
            </a:r>
            <a:r>
              <a:rPr lang="vi-V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N BÀI CŨ</a:t>
            </a:r>
            <a:endParaRPr 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78193" y="-703390"/>
            <a:ext cx="2185214" cy="77652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vi-VN" sz="5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CỘNG</a:t>
            </a:r>
          </a:p>
          <a:p>
            <a:pPr algn="ctr">
              <a:lnSpc>
                <a:spcPct val="250000"/>
              </a:lnSpc>
            </a:pPr>
            <a:r>
              <a:rPr lang="vi-VN" sz="5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TRỪ</a:t>
            </a:r>
          </a:p>
          <a:p>
            <a:pPr algn="ctr">
              <a:lnSpc>
                <a:spcPct val="250000"/>
              </a:lnSpc>
            </a:pPr>
            <a:r>
              <a:rPr lang="vi-VN" sz="5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PHÂN</a:t>
            </a:r>
          </a:p>
          <a:p>
            <a:pPr algn="ctr">
              <a:lnSpc>
                <a:spcPct val="250000"/>
              </a:lnSpc>
            </a:pPr>
            <a:r>
              <a:rPr lang="vi-VN" sz="5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SỐ</a:t>
            </a:r>
            <a:endParaRPr lang="en-US" sz="5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63118" y="803963"/>
                <a:ext cx="4637695" cy="11564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vi-VN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vi-VN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vi-VN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0" i="1" smtClean="0">
                              <a:latin typeface="Cambria Math" panose="02040503050406030204" pitchFamily="18" charset="0"/>
                            </a:rPr>
                            <m:t>1+2</m:t>
                          </m:r>
                        </m:num>
                        <m:den>
                          <m:r>
                            <a:rPr lang="vi-VN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vi-VN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vi-VN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118" y="803963"/>
                <a:ext cx="4637695" cy="115647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43090" y="2187282"/>
                <a:ext cx="4915446" cy="11542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vi-VN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vi-VN" sz="4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vi-VN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vi-VN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0" i="1" smtClean="0">
                              <a:latin typeface="Cambria Math" panose="02040503050406030204" pitchFamily="18" charset="0"/>
                            </a:rPr>
                            <m:t>3−2</m:t>
                          </m:r>
                        </m:num>
                        <m:den>
                          <m:r>
                            <a:rPr lang="vi-VN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vi-VN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3090" y="2187282"/>
                <a:ext cx="4915446" cy="115422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77354" y="3655681"/>
                <a:ext cx="6643073" cy="11689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4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vi-VN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vi-VN" sz="40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40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vi-VN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vi-VN" sz="4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vi-VN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vi-VN" sz="40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vi-VN" sz="40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vi-VN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vi-VN" sz="4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354" y="3655681"/>
                <a:ext cx="6643073" cy="116897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315312" y="5188481"/>
                <a:ext cx="6643073" cy="11564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vi-VN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vi-VN" sz="4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vi-VN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vi-VN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vi-VN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  <m:r>
                        <a:rPr lang="vi-VN" sz="4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vi-VN" sz="40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vi-VN" sz="40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  <m:r>
                        <a:rPr lang="vi-VN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vi-VN" sz="40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5312" y="5188481"/>
                <a:ext cx="6643073" cy="115647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757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7907">
        <p:random/>
      </p:transition>
    </mc:Choice>
    <mc:Fallback xmlns="">
      <p:transition spd="slow" advTm="5790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559066" y="2264979"/>
                <a:ext cx="1938312" cy="165637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6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alt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066" y="2264979"/>
                <a:ext cx="1938312" cy="165637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2227080" y="2264979"/>
                <a:ext cx="3327981" cy="23368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6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6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60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6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vi-VN" sz="6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altLang="en-US" sz="4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080" y="2264979"/>
                <a:ext cx="3327981" cy="23368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5207683" y="2264979"/>
                <a:ext cx="1814733" cy="20116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vi-VN" sz="6000" b="0" i="0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600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altLang="en-US" sz="4400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683" y="2264979"/>
                <a:ext cx="1814733" cy="201168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84158" y="1367457"/>
            <a:ext cx="18373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0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0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4000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Giáo viên: Đinh Duy Minh Anh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84158" y="233278"/>
            <a:ext cx="857568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8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Toán:</a:t>
            </a:r>
            <a:r>
              <a:rPr lang="vi-V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vi-V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PHÉP NHÂN </a:t>
            </a:r>
            <a:r>
              <a:rPr lang="vi-VN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PHÂN </a:t>
            </a:r>
            <a:r>
              <a:rPr lang="vi-V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SỐ</a:t>
            </a:r>
            <a:endParaRPr 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817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6504">
        <p:random/>
      </p:transition>
    </mc:Choice>
    <mc:Fallback xmlns="">
      <p:transition spd="slow" advTm="4650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233683" y="2378525"/>
                <a:ext cx="1938312" cy="165637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6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alt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683" y="2378525"/>
                <a:ext cx="1938312" cy="165637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1879702" y="2378525"/>
                <a:ext cx="3327981" cy="23368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6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6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60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6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vi-VN" sz="6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altLang="en-US" sz="4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702" y="2378525"/>
                <a:ext cx="3327981" cy="23368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4847919" y="2378525"/>
                <a:ext cx="1814733" cy="20116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vi-VN" sz="6000" b="0" i="0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600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altLang="en-US" sz="4400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919" y="2378525"/>
                <a:ext cx="1814733" cy="201168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84158" y="1367457"/>
            <a:ext cx="18373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0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0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4000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Giáo viên: Đinh Duy Minh Anh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84158" y="233278"/>
            <a:ext cx="857568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8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Toán:</a:t>
            </a:r>
            <a:r>
              <a:rPr lang="vi-V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vi-V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PHÉP NHÂN </a:t>
            </a:r>
            <a:r>
              <a:rPr lang="vi-VN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PHÂN </a:t>
            </a:r>
            <a:r>
              <a:rPr lang="vi-V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SỐ</a:t>
            </a:r>
            <a:endParaRPr 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6529315" y="2378525"/>
                <a:ext cx="1814733" cy="20116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6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altLang="en-US" sz="4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9315" y="2378525"/>
                <a:ext cx="1814733" cy="201168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-3" y="4845169"/>
            <a:ext cx="91440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vi-VN" altLang="en-US" sz="3600" b="1" i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ý</a:t>
            </a:r>
            <a:r>
              <a:rPr lang="en-US" altLang="en-US" sz="3600" b="1" i="1" u="sng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khi tính xong chúng ta cần rút gọn phân số để được phân số tối </a:t>
            </a:r>
            <a:r>
              <a:rPr lang="vi-VN" alt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alt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370908" y="4065961"/>
            <a:ext cx="98858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</a:t>
            </a:r>
            <a:r>
              <a:rPr lang="en-US" alt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</a:t>
            </a:r>
            <a:r>
              <a:rPr lang="en-US" alt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vi-VN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</a:t>
            </a:r>
            <a:r>
              <a:rPr lang="en-US" alt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vi-VN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</a:t>
            </a:r>
            <a:r>
              <a:rPr lang="en-US" alt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108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8127">
        <p:random/>
      </p:transition>
    </mc:Choice>
    <mc:Fallback xmlns="">
      <p:transition spd="slow" advTm="9812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 txBox="1">
                <a:spLocks/>
              </p:cNvSpPr>
              <p:nvPr/>
            </p:nvSpPr>
            <p:spPr>
              <a:xfrm>
                <a:off x="626825" y="2223764"/>
                <a:ext cx="3499825" cy="165637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US" altLang="en-US" sz="3600" dirty="0">
                    <a:solidFill>
                      <a:srgbClr val="C50B7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</a:t>
                </a:r>
                <a:r>
                  <a:rPr lang="en-US" altLang="en-US" sz="3200" dirty="0">
                    <a:solidFill>
                      <a:srgbClr val="6950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80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altLang="en-US" sz="4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80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825" y="2223764"/>
                <a:ext cx="3499825" cy="1656371"/>
              </a:xfrm>
              <a:prstGeom prst="rect">
                <a:avLst/>
              </a:prstGeom>
              <a:blipFill rotWithShape="0">
                <a:blip r:embed="rId6"/>
                <a:stretch>
                  <a:fillRect l="-5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5073555" y="2260458"/>
                <a:ext cx="3499825" cy="165637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US" altLang="en-US" sz="3600" dirty="0">
                    <a:solidFill>
                      <a:srgbClr val="C50B7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</a:t>
                </a:r>
                <a:r>
                  <a:rPr lang="en-US" altLang="en-US" sz="3200" dirty="0">
                    <a:solidFill>
                      <a:srgbClr val="6950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altLang="en-US" sz="4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80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3555" y="2260458"/>
                <a:ext cx="3499825" cy="1656371"/>
              </a:xfrm>
              <a:prstGeom prst="rect">
                <a:avLst/>
              </a:prstGeom>
              <a:blipFill rotWithShape="0">
                <a:blip r:embed="rId7"/>
                <a:stretch>
                  <a:fillRect l="-5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626825" y="1278776"/>
            <a:ext cx="4446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/133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(SGK) T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ính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Giáo viên: Đinh Duy Minh Anh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626826" y="4102668"/>
                <a:ext cx="3499825" cy="165637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vi-VN" altLang="en-US" sz="3600" dirty="0" smtClean="0">
                    <a:solidFill>
                      <a:srgbClr val="C50B7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en-US" sz="3600" dirty="0" smtClean="0">
                    <a:solidFill>
                      <a:srgbClr val="C50B7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en-US" sz="3200" dirty="0" smtClean="0">
                    <a:solidFill>
                      <a:srgbClr val="6950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en-US" sz="4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vi-VN" sz="48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826" y="4102668"/>
                <a:ext cx="3499825" cy="1656371"/>
              </a:xfrm>
              <a:prstGeom prst="rect">
                <a:avLst/>
              </a:prstGeom>
              <a:blipFill rotWithShape="0">
                <a:blip r:embed="rId8"/>
                <a:stretch>
                  <a:fillRect l="-5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5073556" y="4102667"/>
                <a:ext cx="3499825" cy="165637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vi-VN" altLang="en-US" sz="3600" dirty="0" smtClean="0">
                    <a:solidFill>
                      <a:srgbClr val="C50B7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en-US" sz="3600" dirty="0" smtClean="0">
                    <a:solidFill>
                      <a:srgbClr val="C50B7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en-US" sz="3200" dirty="0" smtClean="0">
                    <a:solidFill>
                      <a:srgbClr val="6950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800" b="0" i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altLang="en-US" sz="4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800" b="0" i="0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3556" y="4102667"/>
                <a:ext cx="3499825" cy="1656371"/>
              </a:xfrm>
              <a:prstGeom prst="rect">
                <a:avLst/>
              </a:prstGeom>
              <a:blipFill rotWithShape="0">
                <a:blip r:embed="rId9"/>
                <a:stretch>
                  <a:fillRect l="-5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284158" y="233278"/>
            <a:ext cx="857568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8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Toán:</a:t>
            </a:r>
            <a:r>
              <a:rPr lang="vi-V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vi-V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PHÉP NHÂN </a:t>
            </a:r>
            <a:r>
              <a:rPr lang="vi-VN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PHÂN </a:t>
            </a:r>
            <a:r>
              <a:rPr lang="vi-V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SỐ</a:t>
            </a:r>
            <a:endParaRPr 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84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9545">
        <p:random/>
      </p:transition>
    </mc:Choice>
    <mc:Fallback xmlns="">
      <p:transition spd="slow" advTm="59545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Giáo viên: Đinh Duy Minh Anh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149902"/>
                <a:ext cx="9144000" cy="198721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600" u="sng" dirty="0" smtClean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3600" u="sng" dirty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u="sng" dirty="0" smtClean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vi-VN" sz="3600" u="sng" dirty="0" smtClean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/133 (SGK)</a:t>
                </a:r>
                <a:r>
                  <a:rPr lang="en-US" sz="3600" dirty="0" smtClean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600" dirty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600" dirty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3600" dirty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3600" dirty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600" dirty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3600" dirty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3600" dirty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vi-VN" sz="36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3600" i="1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vi-VN" sz="3600" dirty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smtClean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3600" dirty="0" smtClean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rộng</a:t>
                </a:r>
                <a:r>
                  <a:rPr lang="en-US" sz="3600" dirty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36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m. </a:t>
                </a:r>
                <a:r>
                  <a:rPr lang="en-US" sz="3600" dirty="0" err="1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600" dirty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3600" dirty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600" dirty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600" dirty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3600" dirty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vi-VN" sz="3600" dirty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đó</a:t>
                </a:r>
                <a:r>
                  <a:rPr lang="en-US" sz="3600" dirty="0" smtClean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3600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9902"/>
                <a:ext cx="9144000" cy="1987211"/>
              </a:xfrm>
              <a:prstGeom prst="rect">
                <a:avLst/>
              </a:prstGeom>
              <a:blipFill rotWithShape="0">
                <a:blip r:embed="rId5"/>
                <a:stretch>
                  <a:fillRect l="-2000" t="-5215" r="-1867" b="-10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Edupia Kid - Học Tiếng Anh như cách trẻ bản ngữ học tiếng mẹ đẻ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9949"/>
            <a:ext cx="4381500" cy="34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53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4176">
        <p:random/>
      </p:transition>
    </mc:Choice>
    <mc:Fallback xmlns="">
      <p:transition spd="slow" advTm="3417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311737" y="2670280"/>
                <a:ext cx="1938312" cy="165637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6000" b="0" i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6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6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alt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37" y="2670280"/>
                <a:ext cx="1938312" cy="165637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1833527" y="2670280"/>
                <a:ext cx="3327981" cy="23368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0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6000" b="0" i="0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6000" i="1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6000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0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6000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altLang="en-US" sz="4400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527" y="2670280"/>
                <a:ext cx="3327981" cy="23368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7284044" y="2670280"/>
                <a:ext cx="1814733" cy="20116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vi-VN" sz="6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altLang="en-US" sz="4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4044" y="2670280"/>
                <a:ext cx="1814733" cy="201168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11737" y="1266849"/>
            <a:ext cx="37609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1/133 (SGK) </a:t>
            </a:r>
            <a:endParaRPr lang="en-US" sz="4000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4397271" y="2670280"/>
                <a:ext cx="3327981" cy="23368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6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vi-VN" sz="6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vi-VN" sz="60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sz="6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</m:t>
                          </m:r>
                        </m:den>
                      </m:f>
                    </m:oMath>
                  </m:oMathPara>
                </a14:m>
                <a:endParaRPr lang="en-US" altLang="en-US" sz="4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7271" y="2670280"/>
                <a:ext cx="3327981" cy="233689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Giáo viên: Đinh Duy Minh Anh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33527" y="233278"/>
            <a:ext cx="547694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8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Toán:</a:t>
            </a:r>
            <a:r>
              <a:rPr lang="vi-V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vi-V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LUYỆN </a:t>
            </a:r>
            <a:r>
              <a:rPr lang="vi-VN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TẬP</a:t>
            </a:r>
            <a:endParaRPr 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288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1929">
        <p:random/>
      </p:transition>
    </mc:Choice>
    <mc:Fallback xmlns="">
      <p:transition spd="slow" advTm="8192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 txBox="1">
                <a:spLocks/>
              </p:cNvSpPr>
              <p:nvPr/>
            </p:nvSpPr>
            <p:spPr>
              <a:xfrm>
                <a:off x="668811" y="1435104"/>
                <a:ext cx="3499825" cy="165637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US" altLang="en-US" sz="3600" dirty="0" smtClean="0">
                    <a:solidFill>
                      <a:srgbClr val="C50B7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</a:t>
                </a:r>
                <a:r>
                  <a:rPr lang="en-US" altLang="en-US" sz="3200" dirty="0">
                    <a:solidFill>
                      <a:srgbClr val="6950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vi-VN" sz="4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en-US" altLang="en-US" sz="4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alt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</m:oMath>
                </a14:m>
                <a:endParaRPr lang="en-US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811" y="1435104"/>
                <a:ext cx="3499825" cy="1656371"/>
              </a:xfrm>
              <a:prstGeom prst="rect">
                <a:avLst/>
              </a:prstGeom>
              <a:blipFill rotWithShape="0">
                <a:blip r:embed="rId6"/>
                <a:stretch>
                  <a:fillRect l="-5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740443" y="3466810"/>
                <a:ext cx="3499825" cy="165637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US" altLang="en-US" sz="3600" dirty="0" smtClean="0">
                    <a:solidFill>
                      <a:srgbClr val="C50B7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</a:t>
                </a:r>
                <a:r>
                  <a:rPr lang="en-US" altLang="en-US" sz="3200" dirty="0">
                    <a:solidFill>
                      <a:srgbClr val="6950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4800" b="0" i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altLang="en-US" sz="4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alt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</m:oMath>
                </a14:m>
                <a:endParaRPr lang="en-US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443" y="3466810"/>
                <a:ext cx="3499825" cy="1656371"/>
              </a:xfrm>
              <a:prstGeom prst="rect">
                <a:avLst/>
              </a:prstGeom>
              <a:blipFill rotWithShape="0">
                <a:blip r:embed="rId7"/>
                <a:stretch>
                  <a:fillRect l="-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Giáo viên: Đinh Duy Minh Anh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31337" y="110633"/>
            <a:ext cx="37609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1/133 (SGK) </a:t>
            </a:r>
            <a:endParaRPr lang="en-US" sz="4000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/>
              <p:cNvSpPr txBox="1">
                <a:spLocks/>
              </p:cNvSpPr>
              <p:nvPr/>
            </p:nvSpPr>
            <p:spPr>
              <a:xfrm>
                <a:off x="4240268" y="1405454"/>
                <a:ext cx="3499825" cy="165637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vi-VN" altLang="en-US" sz="3600" dirty="0" smtClean="0">
                    <a:solidFill>
                      <a:srgbClr val="C50B7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en-US" sz="3600" dirty="0" smtClean="0">
                    <a:solidFill>
                      <a:srgbClr val="C50B7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en-US" sz="3200" dirty="0" smtClean="0">
                    <a:solidFill>
                      <a:srgbClr val="6950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48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altLang="en-US" sz="4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alt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US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0268" y="1405454"/>
                <a:ext cx="3499825" cy="1656371"/>
              </a:xfrm>
              <a:prstGeom prst="rect">
                <a:avLst/>
              </a:prstGeom>
              <a:blipFill rotWithShape="0">
                <a:blip r:embed="rId8"/>
                <a:stretch>
                  <a:fillRect l="-5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/>
              <p:cNvSpPr txBox="1">
                <a:spLocks/>
              </p:cNvSpPr>
              <p:nvPr/>
            </p:nvSpPr>
            <p:spPr>
              <a:xfrm>
                <a:off x="4240268" y="3255210"/>
                <a:ext cx="3499825" cy="165637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vi-VN" altLang="en-US" sz="3600" dirty="0" smtClean="0">
                    <a:solidFill>
                      <a:srgbClr val="C50B7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en-US" sz="3600" dirty="0" smtClean="0">
                    <a:solidFill>
                      <a:srgbClr val="C50B7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en-US" sz="3200" dirty="0" smtClean="0">
                    <a:solidFill>
                      <a:srgbClr val="69500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4800" b="0" i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altLang="en-US" sz="4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alt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0268" y="3255210"/>
                <a:ext cx="3499825" cy="1656371"/>
              </a:xfrm>
              <a:prstGeom prst="rect">
                <a:avLst/>
              </a:prstGeom>
              <a:blipFill rotWithShape="0">
                <a:blip r:embed="rId9"/>
                <a:stretch>
                  <a:fillRect l="-5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426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1348">
        <p:random/>
      </p:transition>
    </mc:Choice>
    <mc:Fallback xmlns="">
      <p:transition spd="slow" advTm="41348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311737" y="2670280"/>
                <a:ext cx="1938312" cy="165637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6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2×</m:t>
                      </m:r>
                      <m:f>
                        <m:f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vi-VN" sz="6000" b="0" i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alt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37" y="2670280"/>
                <a:ext cx="1938312" cy="165637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1833527" y="2670280"/>
                <a:ext cx="3327981" cy="23368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0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6000" b="0" i="0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sz="6000" i="1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6000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0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vi-VN" sz="60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altLang="en-US" sz="4400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527" y="2670280"/>
                <a:ext cx="3327981" cy="23368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7284044" y="2670280"/>
                <a:ext cx="1814733" cy="20116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vi-VN" sz="6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altLang="en-US" sz="4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4044" y="2670280"/>
                <a:ext cx="1814733" cy="201168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11737" y="1266849"/>
            <a:ext cx="37609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2/133 (SGK) </a:t>
            </a:r>
            <a:endParaRPr lang="en-US" sz="4000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4397271" y="2670280"/>
                <a:ext cx="3327981" cy="23368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6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vi-VN" sz="6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vi-VN" sz="60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6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vi-VN" sz="6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altLang="en-US" sz="4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7271" y="2670280"/>
                <a:ext cx="3327981" cy="233689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Giáo viên: Đinh Duy Minh Anh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33527" y="233278"/>
            <a:ext cx="547694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8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Toán:</a:t>
            </a:r>
            <a:r>
              <a:rPr lang="vi-V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vi-V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LUYỆN </a:t>
            </a:r>
            <a:r>
              <a:rPr lang="vi-VN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TẬP</a:t>
            </a:r>
            <a:endParaRPr 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405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8024">
        <p:random/>
      </p:transition>
    </mc:Choice>
    <mc:Fallback xmlns="">
      <p:transition spd="slow" advTm="5802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3.9|10.1|2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9.2|1.8|8.1|7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.9|11.2|3|30.3|16.6|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|7.7|4|4.5|4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3.8|7.2|23.5|17.4|7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3.5|3.5|3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|20.2|9.5|5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9|5.4|3.9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810</TotalTime>
  <Words>301</Words>
  <Application>Microsoft Office PowerPoint</Application>
  <PresentationFormat>On-screen Show (4:3)</PresentationFormat>
  <Paragraphs>74</Paragraphs>
  <Slides>11</Slides>
  <Notes>7</Notes>
  <HiddenSlides>0</HiddenSlides>
  <MMClips>12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USER</cp:lastModifiedBy>
  <cp:revision>65</cp:revision>
  <dcterms:created xsi:type="dcterms:W3CDTF">2020-03-28T08:41:46Z</dcterms:created>
  <dcterms:modified xsi:type="dcterms:W3CDTF">2020-04-03T14:41:13Z</dcterms:modified>
</cp:coreProperties>
</file>